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1" r:id="rId2"/>
    <p:sldId id="429" r:id="rId3"/>
    <p:sldId id="305" r:id="rId4"/>
    <p:sldId id="466" r:id="rId5"/>
    <p:sldId id="1076" r:id="rId6"/>
    <p:sldId id="1077" r:id="rId7"/>
    <p:sldId id="1078" r:id="rId8"/>
    <p:sldId id="356" r:id="rId9"/>
    <p:sldId id="457" r:id="rId10"/>
    <p:sldId id="461" r:id="rId11"/>
    <p:sldId id="329" r:id="rId12"/>
    <p:sldId id="1080" r:id="rId13"/>
    <p:sldId id="278" r:id="rId14"/>
    <p:sldId id="1075" r:id="rId15"/>
    <p:sldId id="1081" r:id="rId16"/>
    <p:sldId id="1082" r:id="rId17"/>
    <p:sldId id="31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  <a:srgbClr val="5480A8"/>
    <a:srgbClr val="425B93"/>
    <a:srgbClr val="D55049"/>
    <a:srgbClr val="79B3E8"/>
    <a:srgbClr val="7AD0E1"/>
    <a:srgbClr val="4C92D0"/>
    <a:srgbClr val="FB973C"/>
    <a:srgbClr val="D5222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7" autoAdjust="0"/>
    <p:restoredTop sz="89015" autoAdjust="0"/>
  </p:normalViewPr>
  <p:slideViewPr>
    <p:cSldViewPr snapToGrid="0">
      <p:cViewPr varScale="1">
        <p:scale>
          <a:sx n="102" d="100"/>
          <a:sy n="102" d="100"/>
        </p:scale>
        <p:origin x="780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4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C8A8F-2CA4-40D4-8C33-89D75A2EBCC4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D5BD2-9F50-4FB3-BCE6-7A51A0814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81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Представленным выше критериям удовлетворяет система «1С:Образование»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700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Основные возможности системы программ «1С:Образование 5. Школа» соответствуют</a:t>
            </a:r>
            <a:r>
              <a:rPr lang="ru-RU" baseline="0" dirty="0"/>
              <a:t> мировым и национальным трендам развития электронного обучения. Данная программа позволяет создать в школе цифровую образовательную среду, соответствующую актуальным требованиям.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A46EFB-94C5-41CB-A669-03019117BB1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504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Критерии выбора ПО для организации учебного процесса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01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dirty="0"/>
              <a:t>Учебные</a:t>
            </a:r>
            <a:r>
              <a:rPr lang="ru-RU" baseline="0" dirty="0"/>
              <a:t> пособия 1С:Школа представляют собой завершенные линейки интерактивных учебных курсов по основным школьным предметам. Разработка интерактивных учебных пособий ведется </a:t>
            </a:r>
            <a:r>
              <a:rPr lang="ru-RU" sz="1200" dirty="0"/>
              <a:t>с 1996 г. Над каждым продуктом работает коллектив опытных в создании электронных учебных материалов авторов, профессиональных разработчиков, редакторов, корректоров и программистов. </a:t>
            </a:r>
          </a:p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1200" dirty="0"/>
              <a:t>Эти учебные материалы уже используются в региональных цифровых библиотеках, например, Московской электронной школе и Школьном портале Московской области.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A46EFB-94C5-41CB-A669-03019117BB1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860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составе цифровой библиотеки системы «1С:Образование» содержатся различные по дидактическому назначению учебные материалы, которые позволяют организовать разные виды учебной деятельности школьника в цифровом формате.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234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Кроме готовых цифровых учебных материалов, в системе есть возможность создавать такие материалы самостоятельно, что позволяет педагогу перевести авторские методические наработки в цифровой формат.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02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Показать материалы по теме «Сечения»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AC8476-B241-4DD1-B4CE-9D1FD6D09027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1079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Подключиться к системе очень просто – достаточно подать заявку через сайт, </a:t>
            </a:r>
            <a:r>
              <a:rPr lang="en-US" dirty="0" err="1"/>
              <a:t>qr</a:t>
            </a:r>
            <a:r>
              <a:rPr lang="ru-RU" dirty="0"/>
              <a:t>-код на слайде.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788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Мы знаем, что одним из барьеров на пути использования современных цифровых решений в школах является невысокая цифровая грамотность педагогов. Все желающие исправить эту ситуацию могут пройти обучение на курсах фирмы 1С с выдачей удостоверения о повышении квалификации установленного образца.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086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6A79-391C-4E36-8F5B-DA41981EE79D}" type="datetime1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91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DE6E-F489-4E7A-A34A-4DCE9E0EEC02}" type="datetime1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386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59A7-70A3-439C-A703-F6E6EA3A5F03}" type="datetime1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75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360F-A7D7-4057-84FE-2EC21BF09B33}" type="datetime1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26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52D1-4E29-49CB-A181-0DADDDF7E7F5}" type="datetime1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06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D22B-6793-4BB1-A8C8-5BA9DD2EF506}" type="datetime1">
              <a:rPr lang="ru-RU" smtClean="0"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285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2CF3-7D01-405F-93F4-9484ECDFD964}" type="datetime1">
              <a:rPr lang="ru-RU" smtClean="0"/>
              <a:t>19.10.2021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39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5563-33EC-4B91-BC0C-94C154CAE6F1}" type="datetime1">
              <a:rPr lang="ru-RU" smtClean="0"/>
              <a:t>19.10.2021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37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73C4-8E34-4769-BC7B-E41FBA43F29A}" type="datetime1">
              <a:rPr lang="ru-RU" smtClean="0"/>
              <a:t>19.10.2021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195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184E-4EEF-4891-85EC-43BBB6635570}" type="datetime1">
              <a:rPr lang="ru-RU" smtClean="0"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32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EA7C-3DEE-45ED-8991-67782F23C507}" type="datetime1">
              <a:rPr lang="ru-RU" smtClean="0"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41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054" y="152400"/>
            <a:ext cx="10066746" cy="938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352550"/>
            <a:ext cx="10515600" cy="4824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51898-9F36-4318-BAAB-FC3129233460}" type="datetime1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16" descr="Layer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42877" y="152400"/>
            <a:ext cx="1144177" cy="90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905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obrazovanie.1c.ru/events/2021/accelerator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education/cloud/register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hyperlink" Target="https://www.facebook.com/groups/2918803585007279" TargetMode="External"/><Relationship Id="rId7" Type="http://schemas.openxmlformats.org/officeDocument/2006/relationships/image" Target="../media/image33.png"/><Relationship Id="rId2" Type="http://schemas.openxmlformats.org/officeDocument/2006/relationships/hyperlink" Target="mailto:obr@1c.ru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hyperlink" Target="https://vk.com/public202471653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obrazovanie.1c.ru/education/cloud/" TargetMode="External"/><Relationship Id="rId2" Type="http://schemas.openxmlformats.org/officeDocument/2006/relationships/hyperlink" Target="mailto:obr@1c.ru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asi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brazovanie.1c.ru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6292" y="1859119"/>
            <a:ext cx="9551350" cy="2424143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srgbClr val="FF0000"/>
                </a:solidFill>
                <a:effectLst/>
              </a:rPr>
              <a:t>Как провести онлайн-занятие в системе «1С:Образование»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642" y="5216393"/>
            <a:ext cx="9144000" cy="955807"/>
          </a:xfrm>
        </p:spPr>
        <p:txBody>
          <a:bodyPr>
            <a:normAutofit/>
          </a:bodyPr>
          <a:lstStyle/>
          <a:p>
            <a:r>
              <a:rPr lang="ru-RU" i="1" dirty="0"/>
              <a:t>Т. А. </a:t>
            </a:r>
            <a:r>
              <a:rPr lang="ru-RU" i="1" dirty="0" err="1"/>
              <a:t>Чернецкая</a:t>
            </a:r>
            <a:r>
              <a:rPr lang="ru-RU" i="1" dirty="0"/>
              <a:t>, ведущий методист, </a:t>
            </a:r>
            <a:r>
              <a:rPr lang="ru-RU" i="1" dirty="0" err="1"/>
              <a:t>к.п.н</a:t>
            </a:r>
            <a:r>
              <a:rPr lang="ru-RU" i="1" dirty="0"/>
              <a:t>.</a:t>
            </a:r>
            <a:endParaRPr lang="en-US" i="1" dirty="0"/>
          </a:p>
          <a:p>
            <a:r>
              <a:rPr lang="ru-RU" i="1" dirty="0"/>
              <a:t>Отдел образовательных программ фирмы «1С»</a:t>
            </a:r>
          </a:p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249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0991851" y="6597650"/>
            <a:ext cx="1022349" cy="260350"/>
          </a:xfrm>
          <a:prstGeom prst="rect">
            <a:avLst/>
          </a:prstGeom>
        </p:spPr>
        <p:txBody>
          <a:bodyPr/>
          <a:lstStyle/>
          <a:p>
            <a:fld id="{9B3FC196-BEA6-4AEE-AF55-F13D4C2B13B8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1627139" name="Rectangle 3"/>
          <p:cNvSpPr>
            <a:spLocks noGrp="1" noChangeArrowheads="1"/>
          </p:cNvSpPr>
          <p:nvPr>
            <p:ph type="title"/>
          </p:nvPr>
        </p:nvSpPr>
        <p:spPr>
          <a:xfrm>
            <a:off x="1768295" y="66909"/>
            <a:ext cx="8655410" cy="1081088"/>
          </a:xfrm>
        </p:spPr>
        <p:txBody>
          <a:bodyPr>
            <a:normAutofit/>
          </a:bodyPr>
          <a:lstStyle/>
          <a:p>
            <a:r>
              <a:rPr lang="ru-RU" altLang="ru-RU" sz="2600" kern="0" dirty="0">
                <a:solidFill>
                  <a:srgbClr val="FF0000"/>
                </a:solidFill>
              </a:rPr>
              <a:t>Инструменты для создания авторских </a:t>
            </a:r>
            <a:br>
              <a:rPr lang="ru-RU" altLang="ru-RU" sz="2600" kern="0" dirty="0">
                <a:solidFill>
                  <a:srgbClr val="FF0000"/>
                </a:solidFill>
              </a:rPr>
            </a:br>
            <a:r>
              <a:rPr lang="ru-RU" altLang="ru-RU" sz="2600" kern="0" dirty="0">
                <a:solidFill>
                  <a:srgbClr val="FF0000"/>
                </a:solidFill>
              </a:rPr>
              <a:t>учебных материалов</a:t>
            </a:r>
          </a:p>
        </p:txBody>
      </p:sp>
      <p:sp>
        <p:nvSpPr>
          <p:cNvPr id="16271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30568" y="1223080"/>
            <a:ext cx="6728044" cy="4790094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800" b="1" dirty="0">
                <a:solidFill>
                  <a:schemeClr val="tx2"/>
                </a:solidFill>
              </a:rPr>
              <a:t>	</a:t>
            </a:r>
            <a:endParaRPr lang="ru-RU" altLang="ru-RU" dirty="0"/>
          </a:p>
          <a:p>
            <a:pPr>
              <a:lnSpc>
                <a:spcPct val="80000"/>
              </a:lnSpc>
            </a:pPr>
            <a:r>
              <a:rPr lang="ru-RU" altLang="ru-RU" sz="2200" dirty="0"/>
              <a:t>Иллюстрированные тексты (</a:t>
            </a:r>
            <a:r>
              <a:rPr lang="en-US" altLang="ru-RU" sz="2200" dirty="0"/>
              <a:t>html-</a:t>
            </a:r>
            <a:r>
              <a:rPr lang="ru-RU" altLang="ru-RU" sz="2200" dirty="0"/>
              <a:t>страницы)</a:t>
            </a:r>
          </a:p>
          <a:p>
            <a:pPr>
              <a:lnSpc>
                <a:spcPct val="80000"/>
              </a:lnSpc>
            </a:pPr>
            <a:r>
              <a:rPr lang="ru-RU" altLang="ru-RU" sz="2200" dirty="0"/>
              <a:t>Медиафайлы</a:t>
            </a:r>
          </a:p>
          <a:p>
            <a:pPr>
              <a:lnSpc>
                <a:spcPct val="80000"/>
              </a:lnSpc>
            </a:pPr>
            <a:r>
              <a:rPr lang="ru-RU" altLang="ru-RU" sz="2200" dirty="0"/>
              <a:t>Тестовые задания с автоматической проверкой</a:t>
            </a:r>
          </a:p>
          <a:p>
            <a:pPr>
              <a:lnSpc>
                <a:spcPct val="80000"/>
              </a:lnSpc>
            </a:pPr>
            <a:r>
              <a:rPr lang="ru-RU" altLang="ru-RU" sz="2200" dirty="0"/>
              <a:t>Творческие задания с ручной проверкой </a:t>
            </a:r>
          </a:p>
          <a:p>
            <a:r>
              <a:rPr lang="ru-RU" altLang="ru-RU" sz="2200" dirty="0"/>
              <a:t>Учебные материалы различного дидактического назначения:</a:t>
            </a:r>
          </a:p>
          <a:p>
            <a:pPr lvl="1"/>
            <a:r>
              <a:rPr lang="ru-RU" altLang="ru-RU" sz="2000" dirty="0"/>
              <a:t>Обучающие задания</a:t>
            </a:r>
          </a:p>
          <a:p>
            <a:pPr lvl="1"/>
            <a:r>
              <a:rPr lang="ru-RU" altLang="ru-RU" sz="2000" dirty="0"/>
              <a:t>Тренажеры, в том числе пошаговые</a:t>
            </a:r>
          </a:p>
          <a:p>
            <a:pPr lvl="1"/>
            <a:r>
              <a:rPr lang="ru-RU" altLang="ru-RU" sz="2000" dirty="0"/>
              <a:t>Лабораторные и практические работы</a:t>
            </a:r>
          </a:p>
          <a:p>
            <a:pPr lvl="1"/>
            <a:r>
              <a:rPr lang="ru-RU" altLang="ru-RU" sz="2000" dirty="0"/>
              <a:t>Контрольные тесты</a:t>
            </a:r>
          </a:p>
          <a:p>
            <a:pPr>
              <a:lnSpc>
                <a:spcPct val="80000"/>
              </a:lnSpc>
            </a:pPr>
            <a:endParaRPr lang="ru-RU" altLang="ru-RU" sz="22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200" dirty="0">
                <a:solidFill>
                  <a:schemeClr val="tx2"/>
                </a:solidFill>
              </a:rPr>
              <a:t>	</a:t>
            </a:r>
            <a:endParaRPr lang="ru-RU" altLang="ru-RU" sz="2200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200" dirty="0"/>
              <a:t>	</a:t>
            </a:r>
            <a:endParaRPr lang="ru-RU" altLang="ru-RU" sz="2200" dirty="0">
              <a:solidFill>
                <a:srgbClr val="FF0000"/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B8604CE0-0A20-4118-9742-5242C78EE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652" y="1223080"/>
            <a:ext cx="2917348" cy="3028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886A1EF-A4B4-41D2-A9F1-6F8B5B201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361" y="924336"/>
            <a:ext cx="2943481" cy="302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1EC6AF7B-6D2C-46A4-9D27-2C6B621F2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556" y="3618127"/>
            <a:ext cx="2824411" cy="294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E98F8CA8-B307-47B4-90DE-DE56E0395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591" y="3989703"/>
            <a:ext cx="3292846" cy="243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7A9F8E-2A15-42BE-95D7-E22434B690A0}"/>
              </a:ext>
            </a:extLst>
          </p:cNvPr>
          <p:cNvSpPr txBox="1"/>
          <p:nvPr/>
        </p:nvSpPr>
        <p:spPr>
          <a:xfrm>
            <a:off x="317410" y="5205356"/>
            <a:ext cx="577859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</a:rPr>
              <a:t>«Инструменты для создания авторских учебных материалов позволяют организовать методическую и воспитательную работу учителей и способствуют их творчеству по созданию ЭОР» (из отзыва директора МБОУ СОШ № 1 г. Анапы С.Н. Носенко).</a:t>
            </a:r>
          </a:p>
        </p:txBody>
      </p:sp>
    </p:spTree>
    <p:extLst>
      <p:ext uri="{BB962C8B-B14F-4D97-AF65-F5344CB8AC3E}">
        <p14:creationId xmlns:p14="http://schemas.microsoft.com/office/powerpoint/2010/main" val="1333290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783112-1B36-401E-99E8-3D7D90080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5" y="138047"/>
            <a:ext cx="7497217" cy="1081087"/>
          </a:xfrm>
        </p:spPr>
        <p:txBody>
          <a:bodyPr>
            <a:normAutofit/>
          </a:bodyPr>
          <a:lstStyle/>
          <a:p>
            <a:r>
              <a:rPr lang="ru-RU" sz="2600" kern="0" dirty="0">
                <a:solidFill>
                  <a:srgbClr val="FF0000"/>
                </a:solidFill>
              </a:rPr>
              <a:t>Пример занятия «Сечения многогранников» 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0EF140F8-19FE-4022-9CEF-97CC29AB5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19C7305F-CAF5-4E98-9DE4-A45EA880D6A9}"/>
              </a:ext>
            </a:extLst>
          </p:cNvPr>
          <p:cNvGraphicFramePr>
            <a:graphicFrameLocks/>
          </p:cNvGraphicFramePr>
          <p:nvPr/>
        </p:nvGraphicFramePr>
        <p:xfrm>
          <a:off x="7616553" y="1924057"/>
          <a:ext cx="4575447" cy="4922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7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7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5101"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Проверка домашнего задания</a:t>
                      </a:r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 начала занятия в системе «1С:Образование»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/>
                    </a:p>
                  </a:txBody>
                  <a:tcPr marL="91427" marR="91427" marT="45713" marB="4571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101">
                <a:tc>
                  <a:txBody>
                    <a:bodyPr/>
                    <a:lstStyle/>
                    <a:p>
                      <a:r>
                        <a:rPr lang="ru-RU" sz="1200" b="1" dirty="0"/>
                        <a:t>Организационный момент</a:t>
                      </a:r>
                      <a:endParaRPr lang="ru-RU" sz="1200" dirty="0"/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В системе ВКС или очно</a:t>
                      </a:r>
                    </a:p>
                  </a:txBody>
                  <a:tcPr marL="91427" marR="91427" marT="45713" marB="4571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101">
                <a:tc>
                  <a:txBody>
                    <a:bodyPr/>
                    <a:lstStyle/>
                    <a:p>
                      <a:r>
                        <a:rPr lang="ru-RU" sz="1200" b="1" dirty="0"/>
                        <a:t>Всесторонняя проверка знаний</a:t>
                      </a:r>
                      <a:endParaRPr lang="ru-RU" sz="1200" dirty="0"/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В системе ВКС или очно: обсуждение итогов домашнего задания, ответы на вопросы по домашнему заданию </a:t>
                      </a:r>
                    </a:p>
                  </a:txBody>
                  <a:tcPr marL="91427" marR="91427" marT="45713" marB="4571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6562">
                <a:tc>
                  <a:txBody>
                    <a:bodyPr/>
                    <a:lstStyle/>
                    <a:p>
                      <a:r>
                        <a:rPr lang="ru-RU" sz="1200" b="1" dirty="0"/>
                        <a:t>Подготовка к изучению нового материала</a:t>
                      </a:r>
                      <a:endParaRPr lang="ru-RU" sz="1200" dirty="0"/>
                    </a:p>
                  </a:txBody>
                  <a:tcPr marL="91427" marR="91427" marT="45713" marB="45713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Используя совместно учебные материалы в системе 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«1С:Образование» и сервис ВКС</a:t>
                      </a:r>
                      <a:r>
                        <a:rPr lang="ru-RU" sz="1200" dirty="0"/>
                        <a:t> для трансляции рабочего стола преподавателя или очно на интерактивной доске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dirty="0"/>
                        <a:t> </a:t>
                      </a:r>
                    </a:p>
                  </a:txBody>
                  <a:tcPr marL="91427" marR="91427" marT="45713" marB="4571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101">
                <a:tc>
                  <a:txBody>
                    <a:bodyPr/>
                    <a:lstStyle/>
                    <a:p>
                      <a:r>
                        <a:rPr lang="ru-RU" sz="1200" b="1" dirty="0"/>
                        <a:t>Изучение нового материала</a:t>
                      </a:r>
                      <a:endParaRPr lang="ru-RU" sz="1200" dirty="0"/>
                    </a:p>
                  </a:txBody>
                  <a:tcPr marL="91427" marR="91427" marT="45713" marB="45713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8023">
                <a:tc>
                  <a:txBody>
                    <a:bodyPr/>
                    <a:lstStyle/>
                    <a:p>
                      <a:r>
                        <a:rPr lang="ru-RU" sz="1200" b="1" dirty="0"/>
                        <a:t>Закрепление нового материала</a:t>
                      </a:r>
                      <a:endParaRPr lang="ru-RU" sz="1200" dirty="0"/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Используя совместно учебные материалы в системе 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«1С:Образование» и сервис ВКС</a:t>
                      </a:r>
                      <a:r>
                        <a:rPr lang="ru-RU" sz="1200" dirty="0"/>
                        <a:t> для трансляции рабочего стола учащегося или очно на интерактивной доске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7" marR="91427" marT="45713" marB="4571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6562">
                <a:tc>
                  <a:txBody>
                    <a:bodyPr/>
                    <a:lstStyle/>
                    <a:p>
                      <a:r>
                        <a:rPr lang="ru-RU" sz="1200" b="1" dirty="0"/>
                        <a:t>Выдача домашнего задания</a:t>
                      </a:r>
                      <a:endParaRPr lang="ru-RU" sz="1200" dirty="0"/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Задания с автоматической проверкой в системе «1С:Образование»</a:t>
                      </a:r>
                    </a:p>
                    <a:p>
                      <a:endParaRPr lang="ru-RU" sz="1200" dirty="0"/>
                    </a:p>
                  </a:txBody>
                  <a:tcPr marL="91427" marR="91427" marT="45713" marB="4571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Рисунок 2">
            <a:extLst>
              <a:ext uri="{FF2B5EF4-FFF2-40B4-BE49-F238E27FC236}">
                <a16:creationId xmlns:a16="http://schemas.microsoft.com/office/drawing/2014/main" id="{798C2834-2F17-448A-BB84-4C0120B32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3070086"/>
            <a:ext cx="4081116" cy="202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3">
            <a:extLst>
              <a:ext uri="{FF2B5EF4-FFF2-40B4-BE49-F238E27FC236}">
                <a16:creationId xmlns:a16="http://schemas.microsoft.com/office/drawing/2014/main" id="{F13C1906-A469-4F03-BB82-BA1184553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745" y="3339879"/>
            <a:ext cx="3506535" cy="240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4">
            <a:extLst>
              <a:ext uri="{FF2B5EF4-FFF2-40B4-BE49-F238E27FC236}">
                <a16:creationId xmlns:a16="http://schemas.microsoft.com/office/drawing/2014/main" id="{73732D93-6B02-499E-8D1C-9D3657A45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164" y="4217856"/>
            <a:ext cx="2937707" cy="268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36FB32F7-C260-44A8-A4B9-5D5B8C622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229" y="1252923"/>
            <a:ext cx="7497217" cy="18446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FontTx/>
              <a:buNone/>
              <a:defRPr/>
            </a:pPr>
            <a:r>
              <a:rPr lang="ru-RU" altLang="ru-RU" kern="0" dirty="0">
                <a:latin typeface="Futura PT Demi" panose="020B0604020202020204" pitchFamily="34" charset="-52"/>
              </a:rPr>
              <a:t>Используем:</a:t>
            </a:r>
          </a:p>
          <a:p>
            <a:pPr lvl="1">
              <a:defRPr/>
            </a:pPr>
            <a:r>
              <a:rPr lang="ru-RU" altLang="ru-RU" kern="0" dirty="0">
                <a:latin typeface="Futura PT Demi" panose="020B0604020202020204" pitchFamily="34" charset="-52"/>
              </a:rPr>
              <a:t>Учебный текст с разбором задач на интерактивных моделях</a:t>
            </a:r>
          </a:p>
          <a:p>
            <a:pPr lvl="1">
              <a:defRPr/>
            </a:pPr>
            <a:r>
              <a:rPr lang="ru-RU" altLang="ru-RU" kern="0" dirty="0">
                <a:latin typeface="Futura PT Demi" panose="020B0604020202020204" pitchFamily="34" charset="-52"/>
              </a:rPr>
              <a:t>Интерактивные задания на построение сечения</a:t>
            </a:r>
          </a:p>
          <a:p>
            <a:pPr lvl="1">
              <a:defRPr/>
            </a:pPr>
            <a:r>
              <a:rPr lang="ru-RU" altLang="ru-RU" kern="0" dirty="0">
                <a:latin typeface="Futura PT Demi" panose="020B0604020202020204" pitchFamily="34" charset="-52"/>
              </a:rPr>
              <a:t>Пошаговые тренажеры в формате задачи № 14 КИМ ЕГЭ</a:t>
            </a:r>
          </a:p>
          <a:p>
            <a:pPr lvl="1">
              <a:defRPr/>
            </a:pPr>
            <a:r>
              <a:rPr lang="ru-RU" altLang="ru-RU" kern="0" dirty="0">
                <a:latin typeface="Futura PT Demi" panose="020B0604020202020204" pitchFamily="34" charset="-52"/>
              </a:rPr>
              <a:t>Сервис ВКС, доска </a:t>
            </a:r>
            <a:r>
              <a:rPr lang="en-US" altLang="ru-RU" kern="0" dirty="0">
                <a:latin typeface="Futura PT Demi" panose="020B0604020202020204" pitchFamily="34" charset="-52"/>
              </a:rPr>
              <a:t>idroo.com</a:t>
            </a:r>
            <a:endParaRPr lang="ru-RU" altLang="ru-RU" kern="0" dirty="0">
              <a:latin typeface="Futura PT Demi" panose="020B0604020202020204" pitchFamily="34" charset="-52"/>
            </a:endParaRPr>
          </a:p>
          <a:p>
            <a:pPr lvl="1">
              <a:defRPr/>
            </a:pPr>
            <a:endParaRPr lang="ru-RU" altLang="ru-RU" kern="0" dirty="0">
              <a:latin typeface="Futura PT Demi" panose="020B0604020202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09296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600" kern="0" dirty="0">
                <a:solidFill>
                  <a:srgbClr val="FF0000"/>
                </a:solidFill>
              </a:rPr>
              <a:t>Какие еще уроки можно провести и как?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440" y="1374065"/>
            <a:ext cx="6681395" cy="482441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Смотрите видеозаписи «Методического акселератора» </a:t>
            </a:r>
            <a:r>
              <a:rPr lang="en-US" sz="2400" dirty="0">
                <a:hlinkClick r:id="rId2"/>
              </a:rPr>
              <a:t>https://obrazovanie.1c.ru/events/2021/accelerator/</a:t>
            </a:r>
            <a:r>
              <a:rPr lang="ru-RU" sz="2400" dirty="0"/>
              <a:t> </a:t>
            </a:r>
          </a:p>
          <a:p>
            <a:r>
              <a:rPr lang="ru-RU" sz="2200" dirty="0"/>
              <a:t>Урок русского языка в 4 классе</a:t>
            </a:r>
          </a:p>
          <a:p>
            <a:r>
              <a:rPr lang="ru-RU" sz="2200" dirty="0"/>
              <a:t>Урок окружающего мира во 2 классе</a:t>
            </a:r>
          </a:p>
          <a:p>
            <a:r>
              <a:rPr lang="ru-RU" sz="2200" dirty="0"/>
              <a:t>Урок математики в 5 классе</a:t>
            </a:r>
          </a:p>
          <a:p>
            <a:r>
              <a:rPr lang="ru-RU" sz="2200" dirty="0"/>
              <a:t>Урок геометрии в 9 классе</a:t>
            </a:r>
          </a:p>
          <a:p>
            <a:r>
              <a:rPr lang="ru-RU" sz="2200" dirty="0"/>
              <a:t>Урок информатики в 9 классе</a:t>
            </a:r>
          </a:p>
          <a:p>
            <a:r>
              <a:rPr lang="ru-RU" sz="2200" dirty="0"/>
              <a:t>Урок физики в 7 классе</a:t>
            </a:r>
          </a:p>
          <a:p>
            <a:r>
              <a:rPr lang="ru-RU" sz="2200" dirty="0"/>
              <a:t>Урок истории в 9 классе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543" y="1125519"/>
            <a:ext cx="44069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9601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>
            <a:extLst>
              <a:ext uri="{FF2B5EF4-FFF2-40B4-BE49-F238E27FC236}">
                <a16:creationId xmlns:a16="http://schemas.microsoft.com/office/drawing/2014/main" id="{AD9D0F35-01FB-478D-802B-8DDEBBFE1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8540" y="1524169"/>
            <a:ext cx="6347801" cy="4350524"/>
          </a:xfrm>
        </p:spPr>
        <p:txBody>
          <a:bodyPr>
            <a:normAutofit fontScale="92500"/>
          </a:bodyPr>
          <a:lstStyle/>
          <a:p>
            <a:r>
              <a:rPr lang="ru-RU" sz="2399" dirty="0"/>
              <a:t>Заполните анкету на сайте </a:t>
            </a:r>
            <a:r>
              <a:rPr lang="en-US" sz="2399" dirty="0">
                <a:solidFill>
                  <a:srgbClr val="0D3E65"/>
                </a:solidFill>
                <a:hlinkClick r:id="rId3"/>
              </a:rPr>
              <a:t>https://obrazovanie.1c.ru/education/cloud/register/</a:t>
            </a:r>
            <a:endParaRPr lang="ru-RU" sz="2399" dirty="0">
              <a:solidFill>
                <a:srgbClr val="0D3E65"/>
              </a:solidFill>
            </a:endParaRPr>
          </a:p>
          <a:p>
            <a:r>
              <a:rPr lang="ru-RU" sz="2399" dirty="0"/>
              <a:t>Не забудьте отметить пункт «Назначить тестовый период для нового пользователя» - </a:t>
            </a:r>
            <a:r>
              <a:rPr lang="ru-RU" sz="2400" dirty="0">
                <a:solidFill>
                  <a:srgbClr val="0F5D9B"/>
                </a:solidFill>
              </a:rPr>
              <a:t>для получения бесплатного тестового доступа!</a:t>
            </a:r>
          </a:p>
          <a:p>
            <a:r>
              <a:rPr lang="ru-RU" sz="2399" dirty="0"/>
              <a:t>Дождитесь письма с данными для доступа к вашей базе и ссылками на методические материалы</a:t>
            </a:r>
          </a:p>
          <a:p>
            <a:pPr marL="0" indent="0" algn="ctr">
              <a:buNone/>
            </a:pPr>
            <a:r>
              <a:rPr lang="ru-RU" sz="2399" dirty="0">
                <a:solidFill>
                  <a:srgbClr val="0F5D9B"/>
                </a:solidFill>
              </a:rPr>
              <a:t>Можно начинать пользоваться!</a:t>
            </a:r>
          </a:p>
          <a:p>
            <a:pPr marL="0" indent="0" algn="ctr">
              <a:buNone/>
            </a:pPr>
            <a:r>
              <a:rPr lang="ru-RU" sz="2399" dirty="0">
                <a:solidFill>
                  <a:srgbClr val="0F5D9B"/>
                </a:solidFill>
              </a:rPr>
              <a:t>Остались вопросы? Закажите бесплатную индивидуальную консультацию</a:t>
            </a:r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1375" y="186427"/>
            <a:ext cx="9598238" cy="820484"/>
          </a:xfrm>
        </p:spPr>
        <p:txBody>
          <a:bodyPr>
            <a:noAutofit/>
          </a:bodyPr>
          <a:lstStyle/>
          <a:p>
            <a:r>
              <a:rPr lang="ru-RU" altLang="ru-RU" sz="2800" kern="0" dirty="0">
                <a:solidFill>
                  <a:srgbClr val="FF0000"/>
                </a:solidFill>
              </a:rPr>
              <a:t>Как подключиться к системе «1С:Образование»?</a:t>
            </a: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10799899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/>
            <a:fld id="{37C1A493-BFAF-4561-83CC-FEA2264C9A98}" type="slidenum">
              <a:rPr lang="ru-RU" altLang="ru-RU" sz="1333" b="1">
                <a:solidFill>
                  <a:srgbClr val="0D3E65"/>
                </a:solidFill>
              </a:rPr>
              <a:pPr algn="r"/>
              <a:t>13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525" y="1182540"/>
            <a:ext cx="5336935" cy="469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15C950-ECB3-4BAE-9D82-A287F82EF6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353" y="4764243"/>
            <a:ext cx="1946831" cy="194683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F8CF3E-7EE0-4035-BD5F-E300AF4D8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057" y="198671"/>
            <a:ext cx="9410700" cy="10810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600" kern="0" dirty="0">
                <a:solidFill>
                  <a:srgbClr val="FF0000"/>
                </a:solidFill>
              </a:rPr>
              <a:t>Как научиться проводить уроки в цифровой среде?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22F356-7B3A-4D83-B6E6-19629DDB4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412875"/>
            <a:ext cx="7064375" cy="4769264"/>
          </a:xfrm>
        </p:spPr>
        <p:txBody>
          <a:bodyPr>
            <a:normAutofit fontScale="77500" lnSpcReduction="20000"/>
          </a:bodyPr>
          <a:lstStyle/>
          <a:p>
            <a:pPr marL="0" indent="0">
              <a:buFontTx/>
              <a:buNone/>
              <a:defRPr/>
            </a:pPr>
            <a:r>
              <a:rPr lang="ru-RU" sz="2800" kern="0" dirty="0">
                <a:solidFill>
                  <a:srgbClr val="FF0000"/>
                </a:solidFill>
              </a:rPr>
              <a:t>Новый курс повышения квалификации в Учебном центре № 1 фирмы «1С»:</a:t>
            </a:r>
            <a:br>
              <a:rPr lang="ru-RU" sz="2800" kern="0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Учебно-методическое и организационное обеспечение общеобразовательных программ, реализуемых в цифровой образовательной среде</a:t>
            </a:r>
          </a:p>
          <a:p>
            <a:pPr marL="0" indent="0">
              <a:buFontTx/>
              <a:buNone/>
              <a:defRPr/>
            </a:pPr>
            <a:endParaRPr lang="ru-RU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kern="1200" dirty="0">
                <a:latin typeface="Futura PT Demi" panose="020B0604020202020204" pitchFamily="34" charset="-52"/>
              </a:rPr>
              <a:t>Удобный асинхронный онлайн-формат – можно изучать материалы курса в удобное время</a:t>
            </a:r>
          </a:p>
          <a:p>
            <a:pPr>
              <a:defRPr/>
            </a:pPr>
            <a:r>
              <a:rPr lang="ru-RU" kern="1200" dirty="0">
                <a:latin typeface="Futura PT Demi" panose="020B0604020202020204" pitchFamily="34" charset="-52"/>
              </a:rPr>
              <a:t>Доступ к материалам курса в течение 90 дней</a:t>
            </a:r>
          </a:p>
          <a:p>
            <a:pPr>
              <a:defRPr/>
            </a:pPr>
            <a:r>
              <a:rPr lang="ru-RU" kern="1200" dirty="0">
                <a:latin typeface="Futura PT Demi" panose="020B0604020202020204" pitchFamily="34" charset="-52"/>
              </a:rPr>
              <a:t>Основное внимание – практике использования программного обеспечения для решения реальных задач повседневной педагогической деятельности</a:t>
            </a:r>
          </a:p>
          <a:p>
            <a:pPr>
              <a:defRPr/>
            </a:pPr>
            <a:r>
              <a:rPr lang="ru-RU" kern="1200" dirty="0">
                <a:latin typeface="Futura PT Demi" panose="020B0604020202020204" pitchFamily="34" charset="-52"/>
              </a:rPr>
              <a:t>Бесплатный доступ к системе «1С:Образование» на период обучения </a:t>
            </a:r>
          </a:p>
          <a:p>
            <a:pPr>
              <a:defRPr/>
            </a:pPr>
            <a:r>
              <a:rPr lang="ru-RU" kern="1200" dirty="0">
                <a:latin typeface="Futura PT Demi" panose="020B0604020202020204" pitchFamily="34" charset="-52"/>
              </a:rPr>
              <a:t>Удостоверение о повышении квалификации в объеме 36 </a:t>
            </a:r>
            <a:r>
              <a:rPr lang="ru-RU" kern="1200" dirty="0" err="1">
                <a:latin typeface="Futura PT Demi" panose="020B0604020202020204" pitchFamily="34" charset="-52"/>
              </a:rPr>
              <a:t>ак</a:t>
            </a:r>
            <a:r>
              <a:rPr lang="ru-RU" kern="1200" dirty="0">
                <a:latin typeface="Futura PT Demi" panose="020B0604020202020204" pitchFamily="34" charset="-52"/>
              </a:rPr>
              <a:t>. часов установленного образца</a:t>
            </a:r>
          </a:p>
          <a:p>
            <a:pPr>
              <a:defRPr/>
            </a:pPr>
            <a:endParaRPr lang="ru-RU" kern="1200" dirty="0">
              <a:latin typeface="Futura PT Demi" panose="020B0604020202020204" pitchFamily="34" charset="-52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7EDAF6-765B-4C57-BDA9-F1A6B8E69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993" y="1432753"/>
            <a:ext cx="3158572" cy="3150514"/>
          </a:xfrm>
          <a:prstGeom prst="rect">
            <a:avLst/>
          </a:prstGeom>
        </p:spPr>
      </p:pic>
      <p:pic>
        <p:nvPicPr>
          <p:cNvPr id="16388" name="Рисунок 4">
            <a:extLst>
              <a:ext uri="{FF2B5EF4-FFF2-40B4-BE49-F238E27FC236}">
                <a16:creationId xmlns:a16="http://schemas.microsoft.com/office/drawing/2014/main" id="{F690AE32-CF58-4575-8FCD-A6B41380C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27" y="3545961"/>
            <a:ext cx="273843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2706FC-CEA6-4055-B5AD-E53AFA76B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600" kern="0" dirty="0">
                <a:solidFill>
                  <a:srgbClr val="FF0000"/>
                </a:solidFill>
              </a:rPr>
              <a:t>Ваш отзыв – наш курс в подарок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2C6D94-E593-4726-B501-126688E5E9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895" y="1223196"/>
            <a:ext cx="11005969" cy="2165463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Подпишитесь на наши группы в </a:t>
            </a:r>
            <a:r>
              <a:rPr lang="ru-RU" dirty="0" err="1"/>
              <a:t>соцсетях</a:t>
            </a:r>
            <a:r>
              <a:rPr lang="ru-RU" dirty="0"/>
              <a:t> </a:t>
            </a:r>
            <a:r>
              <a:rPr lang="en-US" dirty="0"/>
              <a:t>Facebook </a:t>
            </a:r>
            <a:r>
              <a:rPr lang="ru-RU" dirty="0"/>
              <a:t>или </a:t>
            </a:r>
            <a:r>
              <a:rPr lang="ru-RU" dirty="0" err="1"/>
              <a:t>ВКонтакте</a:t>
            </a:r>
            <a:endParaRPr lang="ru-RU" dirty="0"/>
          </a:p>
          <a:p>
            <a:r>
              <a:rPr lang="ru-RU" dirty="0"/>
              <a:t>Оставьте отзыв о вебинаре </a:t>
            </a:r>
          </a:p>
          <a:p>
            <a:r>
              <a:rPr lang="ru-RU" dirty="0"/>
              <a:t>Пришлите ссылку на ваш отзыв на адрес </a:t>
            </a:r>
            <a:r>
              <a:rPr lang="en-US" dirty="0">
                <a:hlinkClick r:id="rId2"/>
              </a:rPr>
              <a:t>obr@1c.ru</a:t>
            </a:r>
            <a:r>
              <a:rPr lang="en-US" dirty="0"/>
              <a:t> </a:t>
            </a:r>
            <a:endParaRPr lang="ru-RU" dirty="0"/>
          </a:p>
          <a:p>
            <a:r>
              <a:rPr lang="ru-RU" dirty="0"/>
              <a:t>Первые 5 слушателей, которые опубликуют отзыв, получат наш курс  </a:t>
            </a:r>
            <a:r>
              <a:rPr lang="ru-RU" dirty="0">
                <a:solidFill>
                  <a:srgbClr val="FF0000"/>
                </a:solidFill>
              </a:rPr>
              <a:t>«</a:t>
            </a:r>
            <a:r>
              <a:rPr lang="ru-RU" i="1" dirty="0">
                <a:solidFill>
                  <a:srgbClr val="FF0000"/>
                </a:solidFill>
              </a:rPr>
              <a:t>Учебно-методическое и организационное обеспечение общеобразовательных программ, реализуемых в цифровой образовательной среде»  </a:t>
            </a:r>
            <a:r>
              <a:rPr lang="ru-RU" dirty="0"/>
              <a:t>в подарок!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892886" y="3506993"/>
            <a:ext cx="10460915" cy="145435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Наши </a:t>
            </a:r>
            <a:r>
              <a:rPr lang="ru-RU" dirty="0" err="1">
                <a:solidFill>
                  <a:srgbClr val="FF0000"/>
                </a:solidFill>
              </a:rPr>
              <a:t>соцсети</a:t>
            </a:r>
            <a:r>
              <a:rPr lang="ru-RU" dirty="0">
                <a:solidFill>
                  <a:srgbClr val="FF0000"/>
                </a:solidFill>
              </a:rPr>
              <a:t>:</a:t>
            </a:r>
          </a:p>
          <a:p>
            <a:r>
              <a:rPr lang="en-US" dirty="0">
                <a:hlinkClick r:id="rId3"/>
              </a:rPr>
              <a:t>https://www.facebook.com/groups/2918803585007279</a:t>
            </a:r>
            <a:endParaRPr lang="ru-RU" dirty="0"/>
          </a:p>
          <a:p>
            <a:endParaRPr lang="ru-RU" dirty="0"/>
          </a:p>
          <a:p>
            <a:r>
              <a:rPr lang="en-US" dirty="0">
                <a:hlinkClick r:id="rId4"/>
              </a:rPr>
              <a:t>https://vk.com/public202471653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4CEBFB4-DF18-477A-8137-A1BCD816D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EEE4F4B-E5BD-4D66-BAE8-D4DE35C2F7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823" y="3314924"/>
            <a:ext cx="1562100" cy="15621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A72485-32C9-4D9A-8E4B-3F4BA541E0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050" y="4828698"/>
            <a:ext cx="1654212" cy="1654212"/>
          </a:xfrm>
          <a:prstGeom prst="rect">
            <a:avLst/>
          </a:prstGeom>
        </p:spPr>
      </p:pic>
      <p:pic>
        <p:nvPicPr>
          <p:cNvPr id="6146" name="Picture 2" descr="Файл:Facebook Logo (2019).png — Викиновост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923" y="3428384"/>
            <a:ext cx="1335180" cy="133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262" y="4877024"/>
            <a:ext cx="1557561" cy="1557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64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972" y="0"/>
            <a:ext cx="75490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323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1850" y="1285532"/>
            <a:ext cx="10515600" cy="2852737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38200" y="4400927"/>
            <a:ext cx="10515600" cy="1500187"/>
          </a:xfrm>
        </p:spPr>
        <p:txBody>
          <a:bodyPr/>
          <a:lstStyle/>
          <a:p>
            <a:r>
              <a:rPr lang="en-US" dirty="0">
                <a:hlinkClick r:id="rId2"/>
              </a:rPr>
              <a:t>obr@1c.ru</a:t>
            </a:r>
            <a:endParaRPr lang="ru-RU" dirty="0"/>
          </a:p>
          <a:p>
            <a:r>
              <a:rPr lang="ru-RU" altLang="ru-RU" sz="2400" dirty="0">
                <a:latin typeface="Arial" panose="020B0604020202020204" pitchFamily="34" charset="0"/>
                <a:hlinkClick r:id="rId3"/>
              </a:rPr>
              <a:t>http://obrazovanie.1c.ru/ </a:t>
            </a:r>
            <a:endParaRPr lang="ru-RU" altLang="ru-RU" sz="2400" dirty="0"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FF0000"/>
                </a:solidFill>
              </a:rPr>
              <a:t>8(800) 302-99-10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562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663AF3-9F34-4DE0-B5BD-F231FD6B0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Система «1С:Образование»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084137-7549-4212-8B99-F27769B11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4835" y="1531937"/>
            <a:ext cx="4542182" cy="4824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Поддержана проектом «Навигатор образования» </a:t>
            </a:r>
            <a:r>
              <a:rPr lang="ru-RU" dirty="0" err="1"/>
              <a:t>Минпросвещения</a:t>
            </a:r>
            <a:r>
              <a:rPr lang="ru-RU" dirty="0"/>
              <a:t> РФ и Агентства стратегических инициатив 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https://edu.asi.ru/</a:t>
            </a:r>
            <a:r>
              <a:rPr lang="ru-RU" dirty="0"/>
              <a:t>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836333-1A17-4B8C-8FBC-71DD0E13F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BB6010-FDD3-49B3-A0A4-5E383DF3C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14" y="959077"/>
            <a:ext cx="6801172" cy="557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10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6454999" y="2502672"/>
            <a:ext cx="5294161" cy="576808"/>
          </a:xfrm>
        </p:spPr>
        <p:txBody>
          <a:bodyPr>
            <a:noAutofit/>
          </a:bodyPr>
          <a:lstStyle/>
          <a:p>
            <a:r>
              <a:rPr lang="ru-RU" altLang="ru-RU" sz="2600" kern="0" dirty="0">
                <a:solidFill>
                  <a:srgbClr val="FF0000"/>
                </a:solidFill>
              </a:rPr>
              <a:t>1С:Образование: </a:t>
            </a:r>
            <a:br>
              <a:rPr lang="ru-RU" altLang="ru-RU" sz="2600" kern="0" dirty="0">
                <a:solidFill>
                  <a:srgbClr val="FF0000"/>
                </a:solidFill>
              </a:rPr>
            </a:br>
            <a:r>
              <a:rPr lang="ru-RU" altLang="ru-RU" sz="2600" kern="0" dirty="0">
                <a:solidFill>
                  <a:srgbClr val="FF0000"/>
                </a:solidFill>
              </a:rPr>
              <a:t>основные возможности для обучения в цифровой образовательной среде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4548336" y="3429000"/>
            <a:ext cx="313184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ru-RU" sz="1600" kern="0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 bwMode="auto">
          <a:xfrm>
            <a:off x="4655840" y="6078463"/>
            <a:ext cx="313184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ru-RU" sz="1600" kern="0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 bwMode="auto">
          <a:xfrm>
            <a:off x="7536160" y="5321770"/>
            <a:ext cx="313184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ru-RU" sz="1600" kern="0" dirty="0"/>
          </a:p>
        </p:txBody>
      </p:sp>
      <p:pic>
        <p:nvPicPr>
          <p:cNvPr id="17" name="Picture 2" descr="C:\Users\Chernetskaya_T\Pictures\схем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440" y="0"/>
            <a:ext cx="4544562" cy="667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0ECC90-6E29-4002-85DD-19E04C5F8F03}"/>
              </a:ext>
            </a:extLst>
          </p:cNvPr>
          <p:cNvSpPr txBox="1"/>
          <p:nvPr/>
        </p:nvSpPr>
        <p:spPr>
          <a:xfrm>
            <a:off x="6693739" y="3856368"/>
            <a:ext cx="39191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hlinkClick r:id="rId4"/>
              </a:rPr>
              <a:t>http://obrazovanie.1c.ru/</a:t>
            </a:r>
            <a:r>
              <a:rPr lang="ru-RU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009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968E10-A322-4395-AB6B-B1EABA6F1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054" y="152400"/>
            <a:ext cx="10546358" cy="938213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Как выбрать программную систему для организации учебного процесса в цифровой образовательной среде?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CC24A9-5418-43BA-B696-43077C79A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4A663-EAC8-4489-879D-0738C5633BD2}"/>
              </a:ext>
            </a:extLst>
          </p:cNvPr>
          <p:cNvSpPr txBox="1"/>
          <p:nvPr/>
        </p:nvSpPr>
        <p:spPr>
          <a:xfrm>
            <a:off x="752889" y="1196874"/>
            <a:ext cx="94943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Ориентированная на школу система администрирования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7DE26B-7C0B-44EF-A2A5-4BDAEB90C9A5}"/>
              </a:ext>
            </a:extLst>
          </p:cNvPr>
          <p:cNvSpPr txBox="1"/>
          <p:nvPr/>
        </p:nvSpPr>
        <p:spPr>
          <a:xfrm>
            <a:off x="752888" y="1744174"/>
            <a:ext cx="94943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Легкий переход от дистанционного обучения к очному и обратно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BFB062-A9A9-475B-BA5E-08C429392662}"/>
              </a:ext>
            </a:extLst>
          </p:cNvPr>
          <p:cNvSpPr txBox="1"/>
          <p:nvPr/>
        </p:nvSpPr>
        <p:spPr>
          <a:xfrm>
            <a:off x="752888" y="2305402"/>
            <a:ext cx="104485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Возможности как для проведения онлайн-занятий, так и для организации самостоятельной учебной деятельности школьников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546A7E-BD52-4EAB-986C-C82BCC8543CF}"/>
              </a:ext>
            </a:extLst>
          </p:cNvPr>
          <p:cNvSpPr txBox="1"/>
          <p:nvPr/>
        </p:nvSpPr>
        <p:spPr>
          <a:xfrm>
            <a:off x="752885" y="3280252"/>
            <a:ext cx="99316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Проверенная библиотека учебных материалов по школьной программе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7FF546-73CE-4D51-8D35-E58B10A8EDED}"/>
              </a:ext>
            </a:extLst>
          </p:cNvPr>
          <p:cNvSpPr txBox="1"/>
          <p:nvPr/>
        </p:nvSpPr>
        <p:spPr>
          <a:xfrm>
            <a:off x="752885" y="3935440"/>
            <a:ext cx="97527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Дидактическое разнообразие учебных материалов в системе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DD5396-E06B-428D-AF97-6BE4BBEA85FC}"/>
              </a:ext>
            </a:extLst>
          </p:cNvPr>
          <p:cNvSpPr txBox="1"/>
          <p:nvPr/>
        </p:nvSpPr>
        <p:spPr>
          <a:xfrm>
            <a:off x="752885" y="4594354"/>
            <a:ext cx="82718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Инструменты для создания авторского контента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FB7349-147A-4880-B791-BE58B06C5A57}"/>
              </a:ext>
            </a:extLst>
          </p:cNvPr>
          <p:cNvSpPr txBox="1"/>
          <p:nvPr/>
        </p:nvSpPr>
        <p:spPr>
          <a:xfrm>
            <a:off x="752886" y="5253268"/>
            <a:ext cx="82718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Инструменты анализа уровня освоения образовательной программы в соответствии с требованиями ФГОС</a:t>
            </a:r>
          </a:p>
        </p:txBody>
      </p:sp>
    </p:spTree>
    <p:extLst>
      <p:ext uri="{BB962C8B-B14F-4D97-AF65-F5344CB8AC3E}">
        <p14:creationId xmlns:p14="http://schemas.microsoft.com/office/powerpoint/2010/main" val="2871834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053" y="221456"/>
            <a:ext cx="10621661" cy="938213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Новые возможности в системе «1С:Образование»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375" y="1704770"/>
            <a:ext cx="6292583" cy="482441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Интеграция с сервисами для проведения онлайн-занятий по ссылке:</a:t>
            </a:r>
          </a:p>
          <a:p>
            <a:r>
              <a:rPr lang="en-US" dirty="0"/>
              <a:t>Zoom</a:t>
            </a:r>
          </a:p>
          <a:p>
            <a:r>
              <a:rPr lang="en-US" dirty="0"/>
              <a:t>Skype</a:t>
            </a:r>
            <a:endParaRPr lang="ru-RU" dirty="0"/>
          </a:p>
          <a:p>
            <a:r>
              <a:rPr lang="en-US" dirty="0"/>
              <a:t>Microsoft Teams</a:t>
            </a:r>
          </a:p>
          <a:p>
            <a:r>
              <a:rPr lang="ru-RU" dirty="0" err="1"/>
              <a:t>Сферум</a:t>
            </a:r>
            <a:endParaRPr lang="ru-RU" dirty="0"/>
          </a:p>
          <a:p>
            <a:r>
              <a:rPr lang="ru-RU" dirty="0"/>
              <a:t>Любой сервис, предоставляющий доступ по ссылке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AutoShape 2" descr="zoom-video-conferencing-logo-7bde38062e4a0eaf7432215c95ccc38a – Клуб ИТ  Директоров Дальнего Востока"/>
          <p:cNvSpPr>
            <a:spLocks noChangeAspect="1" noChangeArrowheads="1"/>
          </p:cNvSpPr>
          <p:nvPr/>
        </p:nvSpPr>
        <p:spPr bwMode="auto">
          <a:xfrm>
            <a:off x="155575" y="-623888"/>
            <a:ext cx="3514725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zoom-video-conferencing-logo-7bde38062e4a0eaf7432215c95ccc38a – Клуб ИТ  Директоров Дальнего Востока"/>
          <p:cNvSpPr>
            <a:spLocks noChangeAspect="1" noChangeArrowheads="1"/>
          </p:cNvSpPr>
          <p:nvPr/>
        </p:nvSpPr>
        <p:spPr bwMode="auto">
          <a:xfrm>
            <a:off x="307975" y="-471488"/>
            <a:ext cx="3514725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zoom-video-conferencing-logo-7bde38062e4a0eaf7432215c95ccc38a – Клуб ИТ  Директоров Дальнего Востока"/>
          <p:cNvSpPr>
            <a:spLocks noChangeAspect="1" noChangeArrowheads="1"/>
          </p:cNvSpPr>
          <p:nvPr/>
        </p:nvSpPr>
        <p:spPr bwMode="auto">
          <a:xfrm>
            <a:off x="460375" y="-319088"/>
            <a:ext cx="3514725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zoom-video-conferencing-logo-7bde38062e4a0eaf7432215c95ccc38a – Клуб ИТ  Директоров Дальнего Восто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478" y="1529566"/>
            <a:ext cx="3177129" cy="118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0" descr="Skype Logo Vector Logo - Download Free SVG Icon | Worldvector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Skype Logo Vector Logo - Download Free SVG Icon | Worldvector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Skype Logo Vector Logo - Download Free SVG Icon | Worldvectorlog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846" y="2941937"/>
            <a:ext cx="13430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 descr="Как пользоваться программой MS Teams — подробное руководств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794" y="2828721"/>
            <a:ext cx="1985962" cy="198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Сферум на ICT.Mosc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383" y="4814683"/>
            <a:ext cx="17049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210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0085" y="130885"/>
            <a:ext cx="10066746" cy="938213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Как это работает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52550"/>
            <a:ext cx="5842299" cy="482441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Создайте ссылку на онлайн-занятие в выбранном сервисе </a:t>
            </a:r>
          </a:p>
          <a:p>
            <a:r>
              <a:rPr lang="ru-RU" dirty="0"/>
              <a:t>Скопируйте ссылку</a:t>
            </a:r>
          </a:p>
          <a:p>
            <a:r>
              <a:rPr lang="ru-RU" dirty="0"/>
              <a:t>При создании колонки журнальной страницы вставьте ссылку, укажите время начала и продолжительность занятия</a:t>
            </a:r>
          </a:p>
          <a:p>
            <a:r>
              <a:rPr lang="ru-RU" dirty="0"/>
              <a:t>После создания колонки журнальной страницы ссылка отобразится в вашем журнале и в дневнике учащегося</a:t>
            </a:r>
          </a:p>
          <a:p>
            <a:r>
              <a:rPr lang="ru-RU" dirty="0"/>
              <a:t>Перед началом занятия просто перейдите по ссылке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539" y="387388"/>
            <a:ext cx="3952082" cy="3958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260" y="2366739"/>
            <a:ext cx="3619362" cy="3939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90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Как провести онлайн-занятие?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379" y="1417095"/>
            <a:ext cx="6638365" cy="482441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Нам понадобится:</a:t>
            </a:r>
          </a:p>
          <a:p>
            <a:r>
              <a:rPr lang="ru-RU" dirty="0"/>
              <a:t>Цифровая библиотека учебных материалов</a:t>
            </a:r>
          </a:p>
          <a:p>
            <a:r>
              <a:rPr lang="ru-RU" dirty="0"/>
              <a:t>Инструменты для создания авторских учебных материалов</a:t>
            </a:r>
          </a:p>
          <a:p>
            <a:r>
              <a:rPr lang="ru-RU" dirty="0"/>
              <a:t>Сервис для онлайн-трансляции урока</a:t>
            </a:r>
          </a:p>
          <a:p>
            <a:r>
              <a:rPr lang="ru-RU" dirty="0"/>
              <a:t>Виртуальная доска для совместной работы (</a:t>
            </a:r>
            <a:r>
              <a:rPr lang="en-US" dirty="0" err="1"/>
              <a:t>idroo</a:t>
            </a:r>
            <a:r>
              <a:rPr lang="en-US" dirty="0"/>
              <a:t>, </a:t>
            </a:r>
            <a:r>
              <a:rPr lang="en-US" dirty="0" err="1"/>
              <a:t>jamboard</a:t>
            </a:r>
            <a:r>
              <a:rPr lang="ru-RU" dirty="0"/>
              <a:t> или аналоги)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5" name="Объект 8">
            <a:extLst>
              <a:ext uri="{FF2B5EF4-FFF2-40B4-BE49-F238E27FC236}">
                <a16:creationId xmlns:a16="http://schemas.microsoft.com/office/drawing/2014/main" id="{4D5C2A57-FFE7-4D2D-A0AA-3A77A9BD7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82872" y="1878865"/>
            <a:ext cx="5384650" cy="290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364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Documents and Settings\Chernetskaya_T\Application Data\1C\Файлы\ДокументооборотКОРП\Чернецкая Татьяна Александровна 63b9284c-7f2d-11e1-9321-e61f135f2c6f\Cover_Ob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5556" y="1011118"/>
            <a:ext cx="3344668" cy="334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767888" y="6597650"/>
            <a:ext cx="766762" cy="260350"/>
          </a:xfrm>
          <a:prstGeom prst="rect">
            <a:avLst/>
          </a:prstGeom>
        </p:spPr>
        <p:txBody>
          <a:bodyPr/>
          <a:lstStyle/>
          <a:p>
            <a:fld id="{BE7B72B7-254F-40FC-BC2E-3F6BA5C1009E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1604611" name="Rectangle 3"/>
          <p:cNvSpPr>
            <a:spLocks noGrp="1" noChangeArrowheads="1"/>
          </p:cNvSpPr>
          <p:nvPr>
            <p:ph type="title"/>
          </p:nvPr>
        </p:nvSpPr>
        <p:spPr>
          <a:xfrm>
            <a:off x="2315579" y="43656"/>
            <a:ext cx="9603151" cy="1081088"/>
          </a:xfrm>
        </p:spPr>
        <p:txBody>
          <a:bodyPr/>
          <a:lstStyle/>
          <a:p>
            <a:r>
              <a:rPr lang="ru-RU" altLang="ru-RU" sz="2400" kern="0" dirty="0">
                <a:solidFill>
                  <a:srgbClr val="FF0000"/>
                </a:solidFill>
              </a:rPr>
              <a:t>Учебные пособия «1С:Школа» - основа </a:t>
            </a:r>
            <a:br>
              <a:rPr lang="ru-RU" altLang="ru-RU" sz="2400" kern="0" dirty="0">
                <a:solidFill>
                  <a:srgbClr val="FF0000"/>
                </a:solidFill>
              </a:rPr>
            </a:br>
            <a:r>
              <a:rPr lang="ru-RU" altLang="ru-RU" sz="2400" kern="0" dirty="0">
                <a:solidFill>
                  <a:srgbClr val="FF0000"/>
                </a:solidFill>
              </a:rPr>
              <a:t>цифровой Библиотеки «1С:Образование»</a:t>
            </a:r>
          </a:p>
        </p:txBody>
      </p:sp>
      <p:sp>
        <p:nvSpPr>
          <p:cNvPr id="16046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612955" y="1855788"/>
            <a:ext cx="6386346" cy="3812430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Начальная школа (математика, русский язык, литературное чтение, окружающий мир и другие предметы)</a:t>
            </a:r>
          </a:p>
          <a:p>
            <a:pPr marL="342900" lvl="1" indent="-342900"/>
            <a:r>
              <a:rPr lang="ru-RU" dirty="0"/>
              <a:t>Математика, алгебра, геометрия, информатика</a:t>
            </a:r>
          </a:p>
          <a:p>
            <a:pPr marL="342900" lvl="1" indent="-342900"/>
            <a:r>
              <a:rPr lang="ru-RU" dirty="0"/>
              <a:t>Русский язык</a:t>
            </a:r>
          </a:p>
          <a:p>
            <a:pPr marL="342900" lvl="1" indent="-342900"/>
            <a:r>
              <a:rPr lang="ru-RU" dirty="0"/>
              <a:t>Физика</a:t>
            </a:r>
          </a:p>
          <a:p>
            <a:pPr marL="342900" lvl="1" indent="-342900"/>
            <a:r>
              <a:rPr lang="ru-RU" dirty="0"/>
              <a:t>Химия, биология, география</a:t>
            </a:r>
          </a:p>
          <a:p>
            <a:pPr marL="342900" lvl="1" indent="-342900"/>
            <a:r>
              <a:rPr lang="ru-RU" dirty="0"/>
              <a:t>История, экономика, обществознание</a:t>
            </a:r>
          </a:p>
          <a:p>
            <a:pPr marL="342900" lvl="1" indent="-342900"/>
            <a:endParaRPr lang="ru-RU" dirty="0">
              <a:latin typeface="Futura PT Demi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FF0000"/>
                </a:solidFill>
                <a:latin typeface="Futura PT Demi" charset="0"/>
              </a:rPr>
              <a:t>	</a:t>
            </a:r>
            <a:endParaRPr lang="ru-RU" altLang="ru-RU" sz="1800" b="1" dirty="0"/>
          </a:p>
        </p:txBody>
      </p:sp>
      <p:sp>
        <p:nvSpPr>
          <p:cNvPr id="6" name="Объект 4"/>
          <p:cNvSpPr txBox="1">
            <a:spLocks/>
          </p:cNvSpPr>
          <p:nvPr/>
        </p:nvSpPr>
        <p:spPr bwMode="auto">
          <a:xfrm>
            <a:off x="5612955" y="5144985"/>
            <a:ext cx="5923141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marL="180975" algn="ctr">
              <a:lnSpc>
                <a:spcPct val="90000"/>
              </a:lnSpc>
              <a:buNone/>
            </a:pPr>
            <a:r>
              <a:rPr lang="ru-RU" altLang="ru-RU" dirty="0">
                <a:solidFill>
                  <a:srgbClr val="FF0000"/>
                </a:solidFill>
                <a:latin typeface="Futura PT Demi" charset="0"/>
              </a:rPr>
              <a:t>Выпущены издательством "1С-Паблишинг", выпускающим пособия, допущенные к использованию в школах (приказ Минобрнауки РФ №699 от 09.06.16)</a:t>
            </a:r>
            <a:endParaRPr lang="en-US" altLang="ru-RU" dirty="0">
              <a:latin typeface="Futura PT Demi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305FAAD-CE04-42DB-A2EB-4F7FF1F682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699" y="3984625"/>
            <a:ext cx="540571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22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9A6F1-1314-4AC6-A0F9-809DEF80E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339" y="260734"/>
            <a:ext cx="8001255" cy="565178"/>
          </a:xfrm>
        </p:spPr>
        <p:txBody>
          <a:bodyPr>
            <a:noAutofit/>
          </a:bodyPr>
          <a:lstStyle/>
          <a:p>
            <a:r>
              <a:rPr lang="ru-RU" sz="2600" kern="0" dirty="0">
                <a:solidFill>
                  <a:srgbClr val="FF0000"/>
                </a:solidFill>
              </a:rPr>
              <a:t>Типы электронных ресурсов в составе цифровой библиотеки «1С:Образование»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57B21A-E241-4423-8776-A4526AF42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792" y="1361738"/>
            <a:ext cx="5689663" cy="375691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Анимированные рисунки, карты, лекции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Интерактивные рисунки, карты, схемы и  таблицы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Интерактивные задания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Динамические  модели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Виртуальные лаборатории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600" dirty="0"/>
              <a:t>Виртуальные экскурсии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600" dirty="0"/>
              <a:t>Интерактивные энциклопедии, справочники, словари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ru-RU" altLang="ru-RU" dirty="0"/>
          </a:p>
          <a:p>
            <a:endParaRPr lang="ru-RU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1083355-A9BC-47DA-9232-F5E7244D0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618" y="1624584"/>
            <a:ext cx="2376639" cy="1776686"/>
          </a:xfrm>
          <a:prstGeom prst="rect">
            <a:avLst/>
          </a:prstGeom>
          <a:noFill/>
          <a:ln w="12700" algn="ctr">
            <a:solidFill>
              <a:schemeClr val="bg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D3364390-F738-4099-841F-00FE7F92B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668" y="1876983"/>
            <a:ext cx="2327334" cy="20951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5108C217-AEC0-4BC3-8EF5-40E88D206A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455" y="3369809"/>
            <a:ext cx="2344970" cy="174884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985583A-1B43-4E6E-A9A0-1EC8C6FC7E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0581" y="2830366"/>
            <a:ext cx="2388245" cy="1776686"/>
          </a:xfrm>
          <a:prstGeom prst="rect">
            <a:avLst/>
          </a:prstGeom>
        </p:spPr>
      </p:pic>
      <p:pic>
        <p:nvPicPr>
          <p:cNvPr id="7" name="Picture 2" descr="K:\[1C]\_Доклады\[2019] ЦУМК\картинки для презентации\snap3579.png">
            <a:extLst>
              <a:ext uri="{FF2B5EF4-FFF2-40B4-BE49-F238E27FC236}">
                <a16:creationId xmlns:a16="http://schemas.microsoft.com/office/drawing/2014/main" id="{D58727A5-3940-4A84-BF16-46C2E5D86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52120" y="4696074"/>
            <a:ext cx="2289071" cy="182033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7" descr="MapKit_Hist">
            <a:extLst>
              <a:ext uri="{FF2B5EF4-FFF2-40B4-BE49-F238E27FC236}">
                <a16:creationId xmlns:a16="http://schemas.microsoft.com/office/drawing/2014/main" id="{05D48486-7762-4FF4-B724-B6A129B935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1" t="13106" r="12452" b="14724"/>
          <a:stretch/>
        </p:blipFill>
        <p:spPr bwMode="auto">
          <a:xfrm>
            <a:off x="9336992" y="4270633"/>
            <a:ext cx="2327334" cy="1696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33E8791-069D-4349-8F3F-AF15D4F4F0AE}"/>
              </a:ext>
            </a:extLst>
          </p:cNvPr>
          <p:cNvSpPr txBox="1"/>
          <p:nvPr/>
        </p:nvSpPr>
        <p:spPr>
          <a:xfrm>
            <a:off x="274758" y="5200872"/>
            <a:ext cx="69653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</a:rPr>
              <a:t>«Цифровая библиотека сервиса «1С:Образование» содержит широкий выбор учебных материалов по основным предметам для разных уровней обучения» (из отзыва директора МБОУ СОШ № 1 г. Анапы С.Н. Носенко).</a:t>
            </a:r>
          </a:p>
        </p:txBody>
      </p:sp>
    </p:spTree>
    <p:extLst>
      <p:ext uri="{BB962C8B-B14F-4D97-AF65-F5344CB8AC3E}">
        <p14:creationId xmlns:p14="http://schemas.microsoft.com/office/powerpoint/2010/main" val="36152846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10055</TotalTime>
  <Words>1245</Words>
  <Application>Microsoft Office PowerPoint</Application>
  <PresentationFormat>Широкоэкранный</PresentationFormat>
  <Paragraphs>157</Paragraphs>
  <Slides>17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Futura PT Demi</vt:lpstr>
      <vt:lpstr>Times New Roman</vt:lpstr>
      <vt:lpstr>Wingdings</vt:lpstr>
      <vt:lpstr>Тема Office</vt:lpstr>
      <vt:lpstr>Как провести онлайн-занятие в системе «1С:Образование»</vt:lpstr>
      <vt:lpstr>Система «1С:Образование»</vt:lpstr>
      <vt:lpstr>1С:Образование:  основные возможности для обучения в цифровой образовательной среде</vt:lpstr>
      <vt:lpstr>Как выбрать программную систему для организации учебного процесса в цифровой образовательной среде?</vt:lpstr>
      <vt:lpstr>Новые возможности в системе «1С:Образование»</vt:lpstr>
      <vt:lpstr>Как это работает</vt:lpstr>
      <vt:lpstr>Как провести онлайн-занятие?</vt:lpstr>
      <vt:lpstr>Учебные пособия «1С:Школа» - основа  цифровой Библиотеки «1С:Образование»</vt:lpstr>
      <vt:lpstr>Типы электронных ресурсов в составе цифровой библиотеки «1С:Образование»</vt:lpstr>
      <vt:lpstr>Инструменты для создания авторских  учебных материалов</vt:lpstr>
      <vt:lpstr>Пример занятия «Сечения многогранников» </vt:lpstr>
      <vt:lpstr>Какие еще уроки можно провести и как?</vt:lpstr>
      <vt:lpstr>Как подключиться к системе «1С:Образование»?</vt:lpstr>
      <vt:lpstr>Как научиться проводить уроки в цифровой среде?</vt:lpstr>
      <vt:lpstr>Ваш отзыв – наш курс в подарок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Кадыков Сергей Владимирович</dc:creator>
  <cp:lastModifiedBy>Tatyana Chernetskaya</cp:lastModifiedBy>
  <cp:revision>266</cp:revision>
  <dcterms:created xsi:type="dcterms:W3CDTF">2018-08-08T13:50:28Z</dcterms:created>
  <dcterms:modified xsi:type="dcterms:W3CDTF">2021-10-19T07:18:49Z</dcterms:modified>
</cp:coreProperties>
</file>